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5" r:id="rId2"/>
    <p:sldId id="257" r:id="rId3"/>
    <p:sldId id="258" r:id="rId4"/>
    <p:sldId id="267" r:id="rId5"/>
    <p:sldId id="276" r:id="rId6"/>
    <p:sldId id="268" r:id="rId7"/>
    <p:sldId id="270" r:id="rId8"/>
    <p:sldId id="271" r:id="rId9"/>
    <p:sldId id="272" r:id="rId10"/>
    <p:sldId id="273" r:id="rId11"/>
    <p:sldId id="284" r:id="rId12"/>
    <p:sldId id="293" r:id="rId13"/>
    <p:sldId id="285" r:id="rId14"/>
    <p:sldId id="286" r:id="rId15"/>
    <p:sldId id="288" r:id="rId16"/>
    <p:sldId id="269" r:id="rId17"/>
    <p:sldId id="277" r:id="rId18"/>
    <p:sldId id="278" r:id="rId19"/>
    <p:sldId id="289" r:id="rId20"/>
    <p:sldId id="279" r:id="rId21"/>
    <p:sldId id="280" r:id="rId22"/>
    <p:sldId id="281" r:id="rId23"/>
    <p:sldId id="282" r:id="rId24"/>
    <p:sldId id="290" r:id="rId25"/>
    <p:sldId id="283" r:id="rId26"/>
    <p:sldId id="292" r:id="rId27"/>
    <p:sldId id="291" r:id="rId28"/>
    <p:sldId id="294" r:id="rId29"/>
    <p:sldId id="29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AAEE"/>
    <a:srgbClr val="FAFAFA"/>
    <a:srgbClr val="190649"/>
    <a:srgbClr val="512BD4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6"/>
    <p:restoredTop sz="94719"/>
  </p:normalViewPr>
  <p:slideViewPr>
    <p:cSldViewPr snapToGrid="0">
      <p:cViewPr varScale="1">
        <p:scale>
          <a:sx n="107" d="100"/>
          <a:sy n="107" d="100"/>
        </p:scale>
        <p:origin x="16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5F728-1F10-4975-A5ED-AC2254E326ED}" type="datetimeFigureOut">
              <a:rPr lang="en-GB" smtClean="0"/>
              <a:t>21/11/2022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BC698-9870-4EF2-98D4-E0677AABDE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92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BC698-9870-4EF2-98D4-E0677AABDEF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130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730" y="5089365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C00F3BE-9549-CFA5-93ED-073CB7220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7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24ACC4D-6C22-786F-EE96-E12EA0B915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3A32E-F292-BB75-B917-167F08F85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B67962-7DAD-27C7-AE18-58D126B02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83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_1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5383B-3BB2-5B6A-5EFE-8EB8D73F9E8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54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2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F66F68-C8E3-49DD-CD58-1CDF06036E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977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t_3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807C16-CC92-2151-D639-06C0FE4232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924800" y="2664229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6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Content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8124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_Image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F7C5E-F00D-A584-927A-EDDC069D00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58919"/>
            <a:ext cx="3266699" cy="40532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2A815C-160E-630F-917E-D1559B6708A8}"/>
              </a:ext>
            </a:extLst>
          </p:cNvPr>
          <p:cNvSpPr/>
          <p:nvPr userDrawn="1"/>
        </p:nvSpPr>
        <p:spPr>
          <a:xfrm>
            <a:off x="4979324" y="0"/>
            <a:ext cx="7212676" cy="6858000"/>
          </a:xfrm>
          <a:prstGeom prst="rect">
            <a:avLst/>
          </a:prstGeom>
          <a:solidFill>
            <a:srgbClr val="190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72AE49C-04B7-ADCD-9CAF-F576C3D7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0250"/>
            <a:ext cx="326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1577BE-79EA-EE78-8557-CDFFAFA41A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77736" y="0"/>
            <a:ext cx="7214264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5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12B8-84D1-44F9-EEFD-D4E46153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5BF4EB-139D-0215-28ED-1C6B388D0A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8200" y="1527175"/>
            <a:ext cx="10515600" cy="53308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94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339FA4-CB47-64F7-0DE2-D1AE448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49A80658-64B2-8A16-A5D9-8E8038BBEA5D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838200" y="1819275"/>
            <a:ext cx="10515600" cy="42989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374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890A6E38-821E-3B3B-D008-13ECE0BA050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AD0B5-411C-DD37-3DE1-D299F9DA78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C852EC-6A60-0D42-A9E9-DDECCBDFBF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  <a:latin typeface="Open Sans" pitchFamily="2" charset="0"/>
                <a:cs typeface="Open Sans" pitchFamily="2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Shape, icon, rectangle&#10;&#10;Description automatically generated">
            <a:extLst>
              <a:ext uri="{FF2B5EF4-FFF2-40B4-BE49-F238E27FC236}">
                <a16:creationId xmlns:a16="http://schemas.microsoft.com/office/drawing/2014/main" id="{16B77DA5-824E-FBA0-B882-81A183CEDA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192000" y="0"/>
            <a:ext cx="9017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17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49" r:id="rId2"/>
    <p:sldLayoutId id="2147483650" r:id="rId3"/>
    <p:sldLayoutId id="2147483652" r:id="rId4"/>
    <p:sldLayoutId id="2147483657" r:id="rId5"/>
    <p:sldLayoutId id="2147483653" r:id="rId6"/>
    <p:sldLayoutId id="2147483658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lazor-Hybrid-MAUI">
            <a:hlinkClick r:id="" action="ppaction://media"/>
            <a:extLst>
              <a:ext uri="{FF2B5EF4-FFF2-40B4-BE49-F238E27FC236}">
                <a16:creationId xmlns:a16="http://schemas.microsoft.com/office/drawing/2014/main" id="{CAFF9246-8884-46E4-C4E6-770E22F71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8191" y="1690688"/>
            <a:ext cx="8955616" cy="5037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 with .NET MAUI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A60BD-4210-47A5-3FBE-70DAE185C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74215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92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9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lazor-Hybrid-WinForms">
            <a:hlinkClick r:id="" action="ppaction://media"/>
            <a:extLst>
              <a:ext uri="{FF2B5EF4-FFF2-40B4-BE49-F238E27FC236}">
                <a16:creationId xmlns:a16="http://schemas.microsoft.com/office/drawing/2014/main" id="{EDDABCD7-D000-73BD-4349-661115E4AA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8190" y="1690688"/>
            <a:ext cx="8955617" cy="5037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 with WinForms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D11E4-D6E7-C7C9-2B71-927D0BCF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74215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76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3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zor-Hybrid-WPF">
            <a:hlinkClick r:id="" action="ppaction://media"/>
            <a:extLst>
              <a:ext uri="{FF2B5EF4-FFF2-40B4-BE49-F238E27FC236}">
                <a16:creationId xmlns:a16="http://schemas.microsoft.com/office/drawing/2014/main" id="{56C9A91C-2859-E7BB-D586-24AB0BCC6D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8190" y="1690688"/>
            <a:ext cx="8955616" cy="5037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 with WPF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DD11E4-D6E7-C7C9-2B71-927D0BCF8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74215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5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lazor-Hybrid-Effective-Navigation-1">
            <a:hlinkClick r:id="" action="ppaction://media"/>
            <a:extLst>
              <a:ext uri="{FF2B5EF4-FFF2-40B4-BE49-F238E27FC236}">
                <a16:creationId xmlns:a16="http://schemas.microsoft.com/office/drawing/2014/main" id="{9CA5B19A-D472-979F-D542-B51C614A11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8190" y="1690687"/>
            <a:ext cx="8955616" cy="5037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 - Effective Navigation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7C978F-6781-8A8D-E2F6-0948CEDE6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74215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848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lazor-Hybrid-Effective-Navigation-2">
            <a:hlinkClick r:id="" action="ppaction://media"/>
            <a:extLst>
              <a:ext uri="{FF2B5EF4-FFF2-40B4-BE49-F238E27FC236}">
                <a16:creationId xmlns:a16="http://schemas.microsoft.com/office/drawing/2014/main" id="{84997354-E045-BD07-0D73-9860BCA3D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8190" y="1690685"/>
            <a:ext cx="8955619" cy="50375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 - Effective Navigation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A14253-4C41-AC06-4C83-737E98104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74215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4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Learn – </a:t>
            </a:r>
            <a:r>
              <a:rPr lang="en-US" dirty="0">
                <a:solidFill>
                  <a:srgbClr val="B9AAEE"/>
                </a:solidFill>
              </a:rPr>
              <a:t>https://learn.microsoft.com/en-us/aspnet/core/blazor/hybrid/</a:t>
            </a:r>
            <a:br>
              <a:rPr lang="en-US" dirty="0">
                <a:solidFill>
                  <a:srgbClr val="B9AAEE"/>
                </a:solidFill>
              </a:rPr>
            </a:br>
            <a:endParaRPr lang="en-US" dirty="0">
              <a:solidFill>
                <a:srgbClr val="B9AAEE"/>
              </a:solidFill>
            </a:endParaRPr>
          </a:p>
          <a:p>
            <a:r>
              <a:rPr lang="en-US" dirty="0" err="1">
                <a:solidFill>
                  <a:srgbClr val="FAFAFA"/>
                </a:solidFill>
              </a:rPr>
              <a:t>Blazor</a:t>
            </a:r>
            <a:r>
              <a:rPr lang="en-US" dirty="0">
                <a:solidFill>
                  <a:srgbClr val="FAFAFA"/>
                </a:solidFill>
              </a:rPr>
              <a:t> website - </a:t>
            </a:r>
            <a:r>
              <a:rPr lang="en-US" dirty="0">
                <a:solidFill>
                  <a:srgbClr val="B9AAEE"/>
                </a:solidFill>
              </a:rPr>
              <a:t>https://dotnet.microsoft.com/en-us/apps/aspnet/web-apps/blazor</a:t>
            </a:r>
            <a:br>
              <a:rPr lang="en-US" dirty="0">
                <a:solidFill>
                  <a:srgbClr val="B9AAEE"/>
                </a:solidFill>
              </a:rPr>
            </a:br>
            <a:endParaRPr lang="en-US" dirty="0">
              <a:solidFill>
                <a:srgbClr val="B9AAEE"/>
              </a:solidFill>
            </a:endParaRPr>
          </a:p>
          <a:p>
            <a:r>
              <a:rPr lang="en-US" dirty="0">
                <a:solidFill>
                  <a:srgbClr val="FAFAFA"/>
                </a:solidFill>
              </a:rPr>
              <a:t>GitHub - </a:t>
            </a:r>
            <a:r>
              <a:rPr lang="en-US" dirty="0">
                <a:solidFill>
                  <a:srgbClr val="B9AAEE"/>
                </a:solidFill>
              </a:rPr>
              <a:t>https://github.com/dotnet/aspnetcore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Video from .NET Conf: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Create native desktop &amp; mobile apps using web skills in </a:t>
            </a:r>
            <a:r>
              <a:rPr lang="en-US" dirty="0" err="1"/>
              <a:t>Blazor</a:t>
            </a:r>
            <a:r>
              <a:rPr lang="en-US" dirty="0"/>
              <a:t> Hybrid</a:t>
            </a:r>
            <a:br>
              <a:rPr lang="en-US" dirty="0"/>
            </a:br>
            <a:r>
              <a:rPr lang="en-US" dirty="0" err="1"/>
              <a:t>Eilon</a:t>
            </a:r>
            <a:r>
              <a:rPr lang="en-US" dirty="0"/>
              <a:t> Lipton &amp; James </a:t>
            </a:r>
            <a:r>
              <a:rPr lang="en-US" dirty="0" err="1"/>
              <a:t>Montemagno</a:t>
            </a:r>
            <a:br>
              <a:rPr lang="en-US" dirty="0"/>
            </a:br>
            <a:r>
              <a:rPr lang="en-US" dirty="0">
                <a:solidFill>
                  <a:srgbClr val="B9AAEE"/>
                </a:solidFill>
              </a:rPr>
              <a:t>https://youtube.com/watch?v=ojcvL8KCOwo</a:t>
            </a:r>
            <a:endParaRPr lang="en-US" dirty="0">
              <a:solidFill>
                <a:srgbClr val="FAFAFA"/>
              </a:solidFill>
            </a:endParaRPr>
          </a:p>
          <a:p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82833-358E-BDC6-214F-A0A0A34D1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0" y="74215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0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WinUI</a:t>
            </a:r>
            <a:r>
              <a:rPr lang="en-US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WinUI</a:t>
            </a:r>
            <a:r>
              <a:rPr lang="en-US" dirty="0"/>
              <a:t> 3 is the native UI platform component that ships with the Windows App SDK</a:t>
            </a:r>
            <a:br>
              <a:rPr lang="en-US" dirty="0"/>
            </a:br>
            <a:r>
              <a:rPr lang="en-US" dirty="0"/>
              <a:t>(completely decoupled from Windows SDKs).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Fluent Design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Upgrade path for UWP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 cross platform with Uno Platform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5AF55-7038-E121-5F96-F891F095D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207" y="2747963"/>
            <a:ext cx="4945593" cy="342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68D39A-7F2B-0C96-DE5F-988D15BA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350" y="789781"/>
            <a:ext cx="5524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WinUI</a:t>
            </a:r>
            <a:r>
              <a:rPr lang="en-US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WinUI</a:t>
            </a:r>
            <a:r>
              <a:rPr lang="en-US" dirty="0"/>
              <a:t> 3 Gallery – Windows Store App</a:t>
            </a:r>
          </a:p>
        </p:txBody>
      </p:sp>
      <p:pic>
        <p:nvPicPr>
          <p:cNvPr id="1026" name="Picture 2" descr="Product image">
            <a:extLst>
              <a:ext uri="{FF2B5EF4-FFF2-40B4-BE49-F238E27FC236}">
                <a16:creationId xmlns:a16="http://schemas.microsoft.com/office/drawing/2014/main" id="{31BA4237-D400-3B0C-A30B-E34CE1256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39903"/>
            <a:ext cx="4796767" cy="3437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duct image">
            <a:extLst>
              <a:ext uri="{FF2B5EF4-FFF2-40B4-BE49-F238E27FC236}">
                <a16:creationId xmlns:a16="http://schemas.microsoft.com/office/drawing/2014/main" id="{9E56905C-FCDC-60F9-0091-F666E265D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9903"/>
            <a:ext cx="4796766" cy="343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47A8F6-37C5-9972-8D10-238E8F229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1350" y="789781"/>
            <a:ext cx="5524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WinUI</a:t>
            </a:r>
            <a:r>
              <a:rPr lang="en-US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Windows Community Toolkit</a:t>
            </a:r>
          </a:p>
          <a:p>
            <a:pPr marL="0" indent="0">
              <a:buNone/>
            </a:pPr>
            <a:r>
              <a:rPr lang="en-US" dirty="0"/>
              <a:t>The Windows Community Toolkit is a collection of helpers, extensions, and custom controls. It simplifies and demonstrates common .NET developer tasks building UWP and </a:t>
            </a:r>
            <a:r>
              <a:rPr lang="en-US" dirty="0" err="1"/>
              <a:t>WinUI</a:t>
            </a:r>
            <a:r>
              <a:rPr lang="en-US" dirty="0"/>
              <a:t> 3 apps for Windows 10 and Windows 11. The toolkit is part of the .NET Foundation and available on GitHub at </a:t>
            </a:r>
            <a:r>
              <a:rPr lang="en-US" dirty="0">
                <a:solidFill>
                  <a:srgbClr val="B9AAEE"/>
                </a:solidFill>
              </a:rPr>
              <a:t>https://aka.ms/windowstoolkit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Windows Community Toolkit Sample App</a:t>
            </a:r>
            <a:br>
              <a:rPr lang="en-US" dirty="0"/>
            </a:br>
            <a:r>
              <a:rPr lang="en-US" dirty="0"/>
              <a:t> – Windows Store App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Custom Controls">
            <a:extLst>
              <a:ext uri="{FF2B5EF4-FFF2-40B4-BE49-F238E27FC236}">
                <a16:creationId xmlns:a16="http://schemas.microsoft.com/office/drawing/2014/main" id="{C0697E67-F8A5-AF21-0535-7A51C81A7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1" b="26844"/>
          <a:stretch/>
        </p:blipFill>
        <p:spPr bwMode="auto">
          <a:xfrm>
            <a:off x="6382678" y="3279963"/>
            <a:ext cx="4971122" cy="278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A48536-6571-7DD2-ACFE-9CFC0DA55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350" y="789781"/>
            <a:ext cx="5524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63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WinUI</a:t>
            </a:r>
            <a:r>
              <a:rPr lang="en-US" dirty="0"/>
              <a:t>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Microsoft Learn - </a:t>
            </a:r>
            <a:r>
              <a:rPr lang="en-US" dirty="0">
                <a:solidFill>
                  <a:srgbClr val="B9AAEE"/>
                </a:solidFill>
              </a:rPr>
              <a:t>https://learn.microsoft.com/en-us/windows/apps/winui/winui3/</a:t>
            </a:r>
            <a:br>
              <a:rPr lang="en-US" dirty="0">
                <a:solidFill>
                  <a:srgbClr val="B9AAEE"/>
                </a:solidFill>
              </a:rPr>
            </a:br>
            <a:endParaRPr lang="en-US" dirty="0">
              <a:solidFill>
                <a:srgbClr val="B9AAEE"/>
              </a:solidFill>
            </a:endParaRPr>
          </a:p>
          <a:p>
            <a:r>
              <a:rPr lang="en-US" dirty="0" err="1"/>
              <a:t>WinUI</a:t>
            </a:r>
            <a:r>
              <a:rPr lang="en-US" dirty="0"/>
              <a:t> 3 Gallery - </a:t>
            </a:r>
            <a:r>
              <a:rPr lang="en-US" dirty="0">
                <a:solidFill>
                  <a:srgbClr val="B9AAEE"/>
                </a:solidFill>
              </a:rPr>
              <a:t>https://apps.microsoft.com/store/detail/winui-3-gallery/9P3JFPWWDZRC</a:t>
            </a:r>
            <a:br>
              <a:rPr lang="en-US" dirty="0">
                <a:solidFill>
                  <a:srgbClr val="B9AAEE"/>
                </a:solidFill>
              </a:rPr>
            </a:br>
            <a:endParaRPr lang="en-US" dirty="0">
              <a:solidFill>
                <a:srgbClr val="B9AAEE"/>
              </a:solidFill>
            </a:endParaRPr>
          </a:p>
          <a:p>
            <a:r>
              <a:rPr lang="en-US" dirty="0"/>
              <a:t>Windows Community Toolkit - </a:t>
            </a:r>
            <a:r>
              <a:rPr lang="en-US" dirty="0">
                <a:solidFill>
                  <a:srgbClr val="B9AAEE"/>
                </a:solidFill>
              </a:rPr>
              <a:t>https://aka.ms/toolkit/windows</a:t>
            </a:r>
            <a:br>
              <a:rPr lang="en-US" dirty="0">
                <a:solidFill>
                  <a:srgbClr val="B9AAEE"/>
                </a:solidFill>
              </a:rPr>
            </a:br>
            <a:endParaRPr lang="en-US" dirty="0">
              <a:solidFill>
                <a:srgbClr val="B9AAEE"/>
              </a:solidFill>
            </a:endParaRPr>
          </a:p>
          <a:p>
            <a:r>
              <a:rPr lang="en-US" dirty="0">
                <a:solidFill>
                  <a:srgbClr val="FAFAFA"/>
                </a:solidFill>
              </a:rPr>
              <a:t>GitHub - </a:t>
            </a:r>
            <a:r>
              <a:rPr lang="en-US" dirty="0">
                <a:solidFill>
                  <a:srgbClr val="B9AAEE"/>
                </a:solidFill>
              </a:rPr>
              <a:t>https://github.com/microsoft/microsoft-ui-xaml</a:t>
            </a:r>
            <a:br>
              <a:rPr lang="en-US" dirty="0"/>
            </a:br>
            <a:endParaRPr lang="en-US" dirty="0"/>
          </a:p>
          <a:p>
            <a:r>
              <a:rPr lang="en-US" dirty="0"/>
              <a:t>Videos from .NET Conf: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Building Windows apps with </a:t>
            </a:r>
            <a:r>
              <a:rPr lang="en-US" dirty="0" err="1"/>
              <a:t>WinUI</a:t>
            </a:r>
            <a:r>
              <a:rPr lang="en-US" dirty="0"/>
              <a:t> 3 and .NET – Nick Randolph </a:t>
            </a:r>
            <a:r>
              <a:rPr lang="en-US" dirty="0">
                <a:solidFill>
                  <a:srgbClr val="B9AAEE"/>
                </a:solidFill>
              </a:rPr>
              <a:t>https://youtube.com/watch?v=sYBCFTRmHOA</a:t>
            </a:r>
            <a:br>
              <a:rPr lang="en-US" dirty="0">
                <a:solidFill>
                  <a:srgbClr val="FAFAFA"/>
                </a:solidFill>
              </a:rPr>
            </a:br>
            <a:br>
              <a:rPr lang="en-US" dirty="0">
                <a:solidFill>
                  <a:srgbClr val="FAFAFA"/>
                </a:solidFill>
              </a:rPr>
            </a:br>
            <a:r>
              <a:rPr lang="en-US" dirty="0"/>
              <a:t>Accelerate your </a:t>
            </a:r>
            <a:r>
              <a:rPr lang="en-US" dirty="0" err="1"/>
              <a:t>WinUI</a:t>
            </a:r>
            <a:r>
              <a:rPr lang="en-US" dirty="0"/>
              <a:t> 3 app with the Windows Community Toolkit – Michael A. Hawker </a:t>
            </a:r>
            <a:r>
              <a:rPr lang="en-GB" dirty="0"/>
              <a:t>🪅</a:t>
            </a:r>
            <a:r>
              <a:rPr lang="en-US" dirty="0"/>
              <a:t> </a:t>
            </a:r>
            <a:r>
              <a:rPr lang="en-US" dirty="0">
                <a:solidFill>
                  <a:srgbClr val="B9AAEE"/>
                </a:solidFill>
              </a:rPr>
              <a:t>https://youtube.com/watch?v=WH-vRxvY95M</a:t>
            </a:r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E1404-BB97-0DDA-BF9A-21CBBB68A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1350" y="789781"/>
            <a:ext cx="5524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31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6FA4A-2F54-BB42-2464-78B9DB3038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Windows Apps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53EF0-741B-FABA-3A92-7027C393D2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Mike Irving</a:t>
            </a:r>
          </a:p>
        </p:txBody>
      </p:sp>
    </p:spTree>
    <p:extLst>
      <p:ext uri="{BB962C8B-B14F-4D97-AF65-F5344CB8AC3E}">
        <p14:creationId xmlns:p14="http://schemas.microsoft.com/office/powerpoint/2010/main" val="2455987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Pixel-Perfect Multi-Platform Applications with C# and </a:t>
            </a:r>
            <a:r>
              <a:rPr lang="en-US" dirty="0" err="1"/>
              <a:t>WinUI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Open-source UI Platform for building single-codebase applications for Windows, iOS, Android, </a:t>
            </a:r>
            <a:r>
              <a:rPr lang="en-US" dirty="0" err="1"/>
              <a:t>WebAssembly</a:t>
            </a:r>
            <a:r>
              <a:rPr lang="en-US" dirty="0"/>
              <a:t>, macOS, and Linux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Target All Operating Systems &amp; Browsers</a:t>
            </a:r>
          </a:p>
          <a:p>
            <a:pPr marL="0" indent="0">
              <a:buNone/>
            </a:pPr>
            <a:r>
              <a:rPr lang="en-US" dirty="0"/>
              <a:t>The first C# &amp; XAML, free and open-source platform for creating true single-source, multi-platform applications. Reuse 99% of the business logic and UI layer across native mobile, web, and desktop.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08CBC7-77F5-126F-C701-6A106E93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912" y="4362108"/>
            <a:ext cx="4448175" cy="18148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431A9A-C75B-D52A-0FA8-35CA5C1AE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025" y="789781"/>
            <a:ext cx="1628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 Platform - Uno Gallery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Uno Gallery</a:t>
            </a:r>
          </a:p>
          <a:p>
            <a:pPr marL="0" indent="0">
              <a:buNone/>
            </a:pPr>
            <a:r>
              <a:rPr lang="en-US" dirty="0"/>
              <a:t>A collection of ready-to-use Fluent and Material code snippets to help speed up your multi-platform 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70DFEC-DF19-0BDC-6789-17495FB1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946" y="2882589"/>
            <a:ext cx="3373990" cy="3610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35D377-025E-6E55-79FA-39FAD7EC1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660" y="2882590"/>
            <a:ext cx="3373990" cy="3610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AC931A-B544-3529-E2DB-DFEC023DD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025" y="789781"/>
            <a:ext cx="1628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9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 Platform - Uno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Write XAML live in the browser. Edit premade snippets or try your own code!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5B7F21-E3DF-BF58-333F-809F0EE99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68" y="2408259"/>
            <a:ext cx="6541463" cy="4084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C3A898-5C23-2DDA-62F0-36A91288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025" y="789781"/>
            <a:ext cx="1628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2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 Platform for Figma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Figma plugin for pixel-perfect XAML export for</a:t>
            </a:r>
            <a:br>
              <a:rPr lang="en-US" dirty="0"/>
            </a:br>
            <a:r>
              <a:rPr lang="en-US" dirty="0"/>
              <a:t>Uno Platform apps.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Copy from or to Visual Studio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Time Saving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for designers</a:t>
            </a:r>
          </a:p>
        </p:txBody>
      </p:sp>
      <p:pic>
        <p:nvPicPr>
          <p:cNvPr id="6" name="Design2XML-1">
            <a:hlinkClick r:id="" action="ppaction://media"/>
            <a:extLst>
              <a:ext uri="{FF2B5EF4-FFF2-40B4-BE49-F238E27FC236}">
                <a16:creationId xmlns:a16="http://schemas.microsoft.com/office/drawing/2014/main" id="{E91F3645-32D9-ADE1-CE77-F60EFC587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00874" y="1690688"/>
            <a:ext cx="4352926" cy="4352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AA6803-F1E8-7D22-E163-D00D4E29A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025" y="789781"/>
            <a:ext cx="1628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4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100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Uno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Uno Platform - </a:t>
            </a:r>
            <a:r>
              <a:rPr lang="en-US" dirty="0">
                <a:solidFill>
                  <a:srgbClr val="B9AAEE"/>
                </a:solidFill>
              </a:rPr>
              <a:t>https://platform.uno/</a:t>
            </a:r>
            <a:br>
              <a:rPr lang="en-US" dirty="0">
                <a:solidFill>
                  <a:srgbClr val="B9AAEE"/>
                </a:solidFill>
              </a:rPr>
            </a:br>
            <a:endParaRPr lang="en-US" dirty="0">
              <a:solidFill>
                <a:srgbClr val="B9AAEE"/>
              </a:solidFill>
            </a:endParaRPr>
          </a:p>
          <a:p>
            <a:r>
              <a:rPr lang="en-US" dirty="0">
                <a:solidFill>
                  <a:srgbClr val="FAFAFA"/>
                </a:solidFill>
              </a:rPr>
              <a:t>Uno Platform Gallery - </a:t>
            </a:r>
            <a:r>
              <a:rPr lang="en-US" dirty="0">
                <a:solidFill>
                  <a:srgbClr val="B9AAEE"/>
                </a:solidFill>
              </a:rPr>
              <a:t>https://gallery.platform.uno/</a:t>
            </a:r>
            <a:br>
              <a:rPr lang="en-US" dirty="0">
                <a:solidFill>
                  <a:srgbClr val="FAFAFA"/>
                </a:solidFill>
              </a:rPr>
            </a:br>
            <a:endParaRPr lang="en-US" dirty="0">
              <a:solidFill>
                <a:srgbClr val="FAFAFA"/>
              </a:solidFill>
            </a:endParaRPr>
          </a:p>
          <a:p>
            <a:r>
              <a:rPr lang="en-US" dirty="0">
                <a:solidFill>
                  <a:srgbClr val="FAFAFA"/>
                </a:solidFill>
              </a:rPr>
              <a:t>Uno Platform Playground - </a:t>
            </a:r>
            <a:r>
              <a:rPr lang="en-US" dirty="0">
                <a:solidFill>
                  <a:srgbClr val="B9AAEE"/>
                </a:solidFill>
              </a:rPr>
              <a:t>https://playground.platform.uno/</a:t>
            </a:r>
            <a:br>
              <a:rPr lang="en-US" dirty="0">
                <a:solidFill>
                  <a:srgbClr val="FAFAFA"/>
                </a:solidFill>
              </a:rPr>
            </a:br>
            <a:endParaRPr lang="en-US" dirty="0">
              <a:solidFill>
                <a:srgbClr val="FAFAFA"/>
              </a:solidFill>
            </a:endParaRPr>
          </a:p>
          <a:p>
            <a:r>
              <a:rPr lang="en-US" dirty="0">
                <a:solidFill>
                  <a:srgbClr val="FAFAFA"/>
                </a:solidFill>
              </a:rPr>
              <a:t>Uno Platform for Figma - </a:t>
            </a:r>
            <a:r>
              <a:rPr lang="en-US" dirty="0">
                <a:solidFill>
                  <a:srgbClr val="B9AAEE"/>
                </a:solidFill>
              </a:rPr>
              <a:t>https://platform.uno/unofigma/</a:t>
            </a:r>
            <a:br>
              <a:rPr lang="en-US" dirty="0">
                <a:solidFill>
                  <a:srgbClr val="B9AAEE"/>
                </a:solidFill>
              </a:rPr>
            </a:br>
            <a:endParaRPr lang="en-US" dirty="0">
              <a:solidFill>
                <a:srgbClr val="B9AAEE"/>
              </a:solidFill>
            </a:endParaRPr>
          </a:p>
          <a:p>
            <a:r>
              <a:rPr lang="en-US" dirty="0">
                <a:solidFill>
                  <a:srgbClr val="FAFAFA"/>
                </a:solidFill>
              </a:rPr>
              <a:t>GitHub - </a:t>
            </a:r>
            <a:r>
              <a:rPr lang="en-US" dirty="0">
                <a:solidFill>
                  <a:srgbClr val="B9AAEE"/>
                </a:solidFill>
              </a:rPr>
              <a:t>https://github.com/unoplatform</a:t>
            </a:r>
            <a:br>
              <a:rPr lang="en-US" dirty="0">
                <a:solidFill>
                  <a:srgbClr val="B9AAEE"/>
                </a:solidFill>
              </a:rPr>
            </a:br>
            <a:endParaRPr lang="en-US" dirty="0">
              <a:solidFill>
                <a:srgbClr val="B9AAEE"/>
              </a:solidFill>
            </a:endParaRPr>
          </a:p>
          <a:p>
            <a:r>
              <a:rPr lang="en-US" dirty="0"/>
              <a:t>Video from .NET Conf: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Building Windows apps with </a:t>
            </a:r>
            <a:r>
              <a:rPr lang="en-US" dirty="0" err="1"/>
              <a:t>WinUI</a:t>
            </a:r>
            <a:r>
              <a:rPr lang="en-US" dirty="0"/>
              <a:t> 3 and .NET – Nick Randolph </a:t>
            </a:r>
            <a:r>
              <a:rPr lang="en-US" dirty="0">
                <a:solidFill>
                  <a:srgbClr val="B9AAEE"/>
                </a:solidFill>
              </a:rPr>
              <a:t>https://youtube.com/watch?v=sYBCFTRmHOA</a:t>
            </a:r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609F4-80A5-676B-4408-30F1A0D4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025" y="789781"/>
            <a:ext cx="16287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43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Avalonia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Multi-Platform Apps with .NET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XAML and C#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Pixel Perfect on every platform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Drawn UI – Rendering with </a:t>
            </a:r>
            <a:r>
              <a:rPr lang="en-US" dirty="0" err="1"/>
              <a:t>Skia</a:t>
            </a:r>
            <a:br>
              <a:rPr lang="en-US" dirty="0"/>
            </a:br>
            <a:r>
              <a:rPr lang="en-US" dirty="0"/>
              <a:t>(Direct2D on Windows also supported)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 dependencies on other UI toolkits</a:t>
            </a:r>
            <a:br>
              <a:rPr lang="en-US" dirty="0"/>
            </a:br>
            <a:r>
              <a:rPr lang="en-US" dirty="0"/>
              <a:t>No </a:t>
            </a:r>
            <a:r>
              <a:rPr lang="en-US" dirty="0" err="1"/>
              <a:t>Xamarin.Forms</a:t>
            </a:r>
            <a:r>
              <a:rPr lang="en-US" dirty="0"/>
              <a:t> or MAUI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on low powered embedded devices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FE1B8C-BFAE-5CC4-ED74-68E0EEE4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725" y="5414963"/>
            <a:ext cx="5172075" cy="7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EEC867-D58A-3F3F-52ED-C7284AB3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1344281"/>
            <a:ext cx="6640500" cy="4003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D47215-0890-959D-CC71-53636C369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650" y="789781"/>
            <a:ext cx="19621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9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0258D8-A5EB-3BEE-A30F-4AEC86A5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268" y="2408260"/>
            <a:ext cx="6541463" cy="4084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Avalonia UI - Avalonia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Code.Xaml.Live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799BE4-65F1-3EFB-B4EF-1983E8F1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650" y="789781"/>
            <a:ext cx="19621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Avalonia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Avalonia UI - </a:t>
            </a:r>
            <a:r>
              <a:rPr lang="en-US" dirty="0">
                <a:solidFill>
                  <a:srgbClr val="B9AAEE"/>
                </a:solidFill>
              </a:rPr>
              <a:t>https://avaloniaui.net/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rgbClr val="FAFAFA"/>
                </a:solidFill>
              </a:rPr>
              <a:t>Avalonia UI Playground - </a:t>
            </a:r>
            <a:r>
              <a:rPr lang="en-US" dirty="0">
                <a:solidFill>
                  <a:srgbClr val="B9AAEE"/>
                </a:solidFill>
              </a:rPr>
              <a:t>https://play.avaloniaui.net/</a:t>
            </a:r>
            <a:br>
              <a:rPr lang="en-US" dirty="0">
                <a:solidFill>
                  <a:srgbClr val="FAFAFA"/>
                </a:solidFill>
              </a:rPr>
            </a:br>
            <a:endParaRPr lang="en-US" dirty="0">
              <a:solidFill>
                <a:srgbClr val="FAFAFA"/>
              </a:solidFill>
            </a:endParaRPr>
          </a:p>
          <a:p>
            <a:r>
              <a:rPr lang="en-US" dirty="0">
                <a:solidFill>
                  <a:srgbClr val="FAFAFA"/>
                </a:solidFill>
              </a:rPr>
              <a:t>GitHub - </a:t>
            </a:r>
            <a:r>
              <a:rPr lang="en-US" dirty="0">
                <a:solidFill>
                  <a:srgbClr val="B9AAEE"/>
                </a:solidFill>
              </a:rPr>
              <a:t>https://github.com/AvaloniaUI/Avalonia</a:t>
            </a:r>
            <a:br>
              <a:rPr lang="en-US" dirty="0">
                <a:solidFill>
                  <a:srgbClr val="FAFAFA"/>
                </a:solidFill>
              </a:rPr>
            </a:br>
            <a:endParaRPr lang="en-US" dirty="0">
              <a:solidFill>
                <a:srgbClr val="FAFAFA"/>
              </a:solidFill>
            </a:endParaRPr>
          </a:p>
          <a:p>
            <a:r>
              <a:rPr lang="en-US" dirty="0"/>
              <a:t>Video from .NET Conf: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OSS Spotlight - Build amazing cross-platform UI for .NET with Avalonia UI! – Mike James </a:t>
            </a:r>
            <a:r>
              <a:rPr lang="en-US" dirty="0">
                <a:solidFill>
                  <a:srgbClr val="B9AAEE"/>
                </a:solidFill>
              </a:rPr>
              <a:t>https://youtube.com/watch?v=qcZSr2ejH5I</a:t>
            </a:r>
            <a:endParaRPr lang="en-US" dirty="0">
              <a:solidFill>
                <a:srgbClr val="FAFAFA"/>
              </a:solidFill>
            </a:endParaRPr>
          </a:p>
          <a:p>
            <a:endParaRPr lang="en-US" dirty="0">
              <a:solidFill>
                <a:srgbClr val="FAFAFA"/>
              </a:solidFill>
            </a:endParaRPr>
          </a:p>
          <a:p>
            <a:endParaRPr lang="en-US" dirty="0">
              <a:solidFill>
                <a:srgbClr val="FAFAFA"/>
              </a:solidFill>
            </a:endParaRPr>
          </a:p>
          <a:p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D95BC9-6FB1-2713-A4CE-C4E95FB1A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1650" y="789781"/>
            <a:ext cx="19621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0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Slides available on GitHub at </a:t>
            </a:r>
            <a:r>
              <a:rPr lang="en-US" dirty="0">
                <a:solidFill>
                  <a:srgbClr val="B9AAEE"/>
                </a:solidFill>
              </a:rPr>
              <a:t>https://github.com/mikeirvingweb/dotnetconf22-windows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AFAFA"/>
                </a:solidFill>
              </a:rPr>
              <a:t>- All links and video references in the README.md file</a:t>
            </a:r>
            <a:br>
              <a:rPr lang="en-US" dirty="0">
                <a:solidFill>
                  <a:srgbClr val="FAFAFA"/>
                </a:solidFill>
              </a:rPr>
            </a:br>
            <a:endParaRPr lang="en-US" dirty="0">
              <a:solidFill>
                <a:srgbClr val="FAFAFA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AFAFA"/>
                </a:solidFill>
              </a:rPr>
              <a:t>For more info, find / contact </a:t>
            </a:r>
            <a:r>
              <a:rPr lang="en-US">
                <a:solidFill>
                  <a:srgbClr val="FAFAFA"/>
                </a:solidFill>
              </a:rPr>
              <a:t>me at:</a:t>
            </a:r>
            <a:endParaRPr lang="en-US" dirty="0">
              <a:solidFill>
                <a:srgbClr val="FAFAFA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FAFAFA"/>
                </a:solidFill>
              </a:rPr>
              <a:t>Twitter - </a:t>
            </a:r>
            <a:r>
              <a:rPr lang="en-US" dirty="0">
                <a:solidFill>
                  <a:srgbClr val="B9AAEE"/>
                </a:solidFill>
              </a:rPr>
              <a:t>https://twitter.com/mikeirvingweb</a:t>
            </a:r>
          </a:p>
          <a:p>
            <a:pPr marL="0" indent="0">
              <a:buNone/>
            </a:pP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FAFAFA"/>
                </a:solidFill>
              </a:rPr>
              <a:t>LinkedIn - </a:t>
            </a:r>
            <a:r>
              <a:rPr lang="en-US" dirty="0">
                <a:solidFill>
                  <a:srgbClr val="B9AAEE"/>
                </a:solidFill>
              </a:rPr>
              <a:t>https://www.linkedin.com/in/mikeirving</a:t>
            </a:r>
          </a:p>
          <a:p>
            <a:pPr marL="0" indent="0">
              <a:buNone/>
            </a:pP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FAFAFA"/>
                </a:solidFill>
              </a:rPr>
              <a:t>GitHub - </a:t>
            </a:r>
            <a:r>
              <a:rPr lang="en-US" dirty="0">
                <a:solidFill>
                  <a:srgbClr val="B9AAEE"/>
                </a:solidFill>
              </a:rPr>
              <a:t>https://github.com/mikeirvingweb</a:t>
            </a:r>
          </a:p>
          <a:p>
            <a:pPr marL="0" indent="0">
              <a:buNone/>
            </a:pP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FAFAFA"/>
                </a:solidFill>
              </a:rPr>
              <a:t>Stack Overflow - </a:t>
            </a:r>
            <a:r>
              <a:rPr lang="en-US" dirty="0">
                <a:solidFill>
                  <a:srgbClr val="B9AAEE"/>
                </a:solidFill>
              </a:rPr>
              <a:t>https://stackoverflow.com/users/482901/mike-irving</a:t>
            </a:r>
          </a:p>
          <a:p>
            <a:pPr marL="0" indent="0">
              <a:buNone/>
            </a:pPr>
            <a:br>
              <a:rPr lang="en-US" dirty="0">
                <a:solidFill>
                  <a:srgbClr val="FAFAFA"/>
                </a:solidFill>
              </a:rPr>
            </a:b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FAFAFA"/>
                </a:solidFill>
              </a:rPr>
              <a:t>Website &amp; Blog - </a:t>
            </a:r>
            <a:r>
              <a:rPr lang="en-US" dirty="0">
                <a:solidFill>
                  <a:srgbClr val="B9AAEE"/>
                </a:solidFill>
              </a:rPr>
              <a:t>https://www.mike-irving.co.uk/</a:t>
            </a:r>
          </a:p>
          <a:p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AC7C6-3064-38A9-21ED-077E7D068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8600" y="765560"/>
            <a:ext cx="475200" cy="47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AD7CC5-F524-E2D1-290F-B4361E874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293" y="2527906"/>
            <a:ext cx="3323047" cy="332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00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56BB20A-49C9-FD36-2105-A386C3F9FA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679316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.NET 7 for all apps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Modernising</a:t>
            </a:r>
            <a:r>
              <a:rPr lang="en-US" dirty="0"/>
              <a:t> Apps</a:t>
            </a:r>
          </a:p>
          <a:p>
            <a:pPr lvl="1"/>
            <a:r>
              <a:rPr lang="en-US" dirty="0"/>
              <a:t>The Windows Apps SDK</a:t>
            </a:r>
          </a:p>
          <a:p>
            <a:pPr lvl="1"/>
            <a:r>
              <a:rPr lang="en-US" dirty="0"/>
              <a:t>.NET Upgrade Assistant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Blazor</a:t>
            </a:r>
            <a:r>
              <a:rPr lang="en-US" dirty="0"/>
              <a:t> Hybrid Apps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WinUI</a:t>
            </a:r>
            <a:r>
              <a:rPr lang="en-US" dirty="0"/>
              <a:t> 3</a:t>
            </a:r>
            <a:br>
              <a:rPr lang="en-US" dirty="0"/>
            </a:br>
            <a:endParaRPr lang="en-US" dirty="0"/>
          </a:p>
          <a:p>
            <a:r>
              <a:rPr lang="en-US" dirty="0"/>
              <a:t>Uno Platform</a:t>
            </a:r>
            <a:br>
              <a:rPr lang="en-US" dirty="0"/>
            </a:br>
            <a:endParaRPr lang="en-US" dirty="0"/>
          </a:p>
          <a:p>
            <a:r>
              <a:rPr lang="en-US" dirty="0"/>
              <a:t>Avalonia UI</a:t>
            </a:r>
          </a:p>
        </p:txBody>
      </p:sp>
    </p:spTree>
    <p:extLst>
      <p:ext uri="{BB962C8B-B14F-4D97-AF65-F5344CB8AC3E}">
        <p14:creationId xmlns:p14="http://schemas.microsoft.com/office/powerpoint/2010/main" val="266978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5E07-7C1C-1A71-5972-FAFC7B654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 app can upgrade to the latest .NET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D365B60-CE74-F633-5755-4D282B565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3822934"/>
              </p:ext>
            </p:extLst>
          </p:nvPr>
        </p:nvGraphicFramePr>
        <p:xfrm>
          <a:off x="838200" y="1825625"/>
          <a:ext cx="10515597" cy="40644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42744">
                  <a:extLst>
                    <a:ext uri="{9D8B030D-6E8A-4147-A177-3AD203B41FA5}">
                      <a16:colId xmlns:a16="http://schemas.microsoft.com/office/drawing/2014/main" val="2011754248"/>
                    </a:ext>
                  </a:extLst>
                </a:gridCol>
                <a:gridCol w="576072">
                  <a:extLst>
                    <a:ext uri="{9D8B030D-6E8A-4147-A177-3AD203B41FA5}">
                      <a16:colId xmlns:a16="http://schemas.microsoft.com/office/drawing/2014/main" val="771958037"/>
                    </a:ext>
                  </a:extLst>
                </a:gridCol>
                <a:gridCol w="7796781">
                  <a:extLst>
                    <a:ext uri="{9D8B030D-6E8A-4147-A177-3AD203B41FA5}">
                      <a16:colId xmlns:a16="http://schemas.microsoft.com/office/drawing/2014/main" val="41322632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WinForms, WPF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⟶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upgrade to .NET 7 with </a:t>
                      </a:r>
                      <a:r>
                        <a:rPr lang="en-GB" sz="2400" dirty="0">
                          <a:ln>
                            <a:noFill/>
                          </a:ln>
                          <a:solidFill>
                            <a:srgbClr val="B9AAEE"/>
                          </a:solidFill>
                          <a:effectLst/>
                        </a:rPr>
                        <a:t>https://aka.ms/dotnet/upgrade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33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UWP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⟶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upgrade to </a:t>
                      </a:r>
                      <a:r>
                        <a:rPr lang="en-GB" sz="24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WinUI</a:t>
                      </a:r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 3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50116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Xamarin.Forms</a:t>
                      </a:r>
                      <a:endParaRPr lang="en-GB" sz="240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⟶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upgrade to .NET MAUI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7818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WCF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⟶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upgrade to .NET 7 Core with WCF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8902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ASP.NET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⟶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upgrade to ASP.NET Core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57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libraries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⟶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</a:rPr>
                        <a:t>if used from both .NET Framework and .NET, keep on .NET Standard 2.0; if only .NET, upgrade to .NET 7</a:t>
                      </a:r>
                    </a:p>
                  </a:txBody>
                  <a:tcPr marT="144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581626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D42E1F2-D499-DEEE-E3D4-9DFBBFF55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47" y="78978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4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Windows App SDK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Windows App SDK provides a unified set of APIs and tools that can be used to create production desktop apps that target Windows 10 and later, and can be published to the Microsoft Store.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The Windows App SDK doesn't replace the Windows SDK or existing desktop Windows app types such as .NET (including Windows Forms and WPF) and desktop Win32 with C++.</a:t>
            </a:r>
          </a:p>
          <a:p>
            <a:pPr marL="0" indent="0">
              <a:buNone/>
            </a:pPr>
            <a:r>
              <a:rPr lang="en-US" dirty="0"/>
              <a:t>Instead, the Windows App SDK complements these existing tools and app types with a common set of APIs that developers can rely on across these platforms.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Microsoft Learn - </a:t>
            </a:r>
            <a:r>
              <a:rPr lang="en-US" dirty="0">
                <a:solidFill>
                  <a:srgbClr val="B9AAEE"/>
                </a:solidFill>
              </a:rPr>
              <a:t>https://learn.microsoft.com/en-us/windows/apps/windows-app-sdk/</a:t>
            </a:r>
            <a:br>
              <a:rPr lang="en-US" dirty="0"/>
            </a:br>
            <a:endParaRPr lang="en-US" dirty="0"/>
          </a:p>
          <a:p>
            <a:r>
              <a:rPr lang="en-US" dirty="0"/>
              <a:t>GitHub - </a:t>
            </a:r>
            <a:r>
              <a:rPr lang="en-US" dirty="0">
                <a:solidFill>
                  <a:srgbClr val="B9AAEE"/>
                </a:solidFill>
              </a:rPr>
              <a:t>https://github.com/microsoft/WindowsAppSDK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3E2505-A7BC-AB96-4934-6456AFF33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7550" y="78978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0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Upgrade Assistant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1800" dirty="0">
                <a:ln>
                  <a:noFill/>
                </a:ln>
                <a:solidFill>
                  <a:schemeClr val="bg1"/>
                </a:solidFill>
                <a:effectLst/>
              </a:rPr>
              <a:t>Download </a:t>
            </a:r>
            <a:r>
              <a:rPr lang="en-GB" sz="1800" dirty="0">
                <a:ln>
                  <a:noFill/>
                </a:ln>
                <a:solidFill>
                  <a:srgbClr val="B9AAEE"/>
                </a:solidFill>
                <a:effectLst/>
              </a:rPr>
              <a:t>https://aka.ms/dotnet/upgrade</a:t>
            </a:r>
          </a:p>
          <a:p>
            <a:pPr marL="0" indent="0">
              <a:buNone/>
            </a:pPr>
            <a:endParaRPr lang="en-GB" dirty="0">
              <a:solidFill>
                <a:srgbClr val="B9AAEE"/>
              </a:solidFill>
            </a:endParaRPr>
          </a:p>
          <a:p>
            <a:pPr marL="0" indent="0">
              <a:buNone/>
            </a:pPr>
            <a:r>
              <a:rPr lang="en-GB" sz="1800" dirty="0">
                <a:ln>
                  <a:noFill/>
                </a:ln>
                <a:solidFill>
                  <a:srgbClr val="FAFAFA"/>
                </a:solidFill>
                <a:effectLst/>
              </a:rPr>
              <a:t>.NET Framework Windows Forms apps</a:t>
            </a:r>
          </a:p>
          <a:p>
            <a:pPr marL="0" indent="0">
              <a:buNone/>
            </a:pPr>
            <a:r>
              <a:rPr lang="en-GB" sz="1800" dirty="0">
                <a:ln>
                  <a:noFill/>
                </a:ln>
                <a:solidFill>
                  <a:srgbClr val="FAFAFA"/>
                </a:solidFill>
                <a:effectLst/>
              </a:rPr>
              <a:t>.NET Framework WPF apps</a:t>
            </a:r>
          </a:p>
          <a:p>
            <a:pPr marL="0" indent="0">
              <a:buNone/>
            </a:pPr>
            <a:r>
              <a:rPr lang="en-GB" sz="1800" dirty="0">
                <a:ln>
                  <a:noFill/>
                </a:ln>
                <a:solidFill>
                  <a:srgbClr val="FAFAFA"/>
                </a:solidFill>
                <a:effectLst/>
              </a:rPr>
              <a:t>.NET Framework server-side WCF apps</a:t>
            </a:r>
          </a:p>
          <a:p>
            <a:pPr marL="0" indent="0">
              <a:buNone/>
            </a:pPr>
            <a:r>
              <a:rPr lang="en-GB" sz="1800" dirty="0">
                <a:ln>
                  <a:noFill/>
                </a:ln>
                <a:solidFill>
                  <a:srgbClr val="FAFAFA"/>
                </a:solidFill>
                <a:effectLst/>
              </a:rPr>
              <a:t>.NET Native UWP apps</a:t>
            </a:r>
          </a:p>
          <a:p>
            <a:pPr marL="0" indent="0">
              <a:buNone/>
            </a:pPr>
            <a:r>
              <a:rPr lang="en-GB" sz="1800" dirty="0">
                <a:ln>
                  <a:noFill/>
                </a:ln>
                <a:solidFill>
                  <a:srgbClr val="FAFAFA"/>
                </a:solidFill>
                <a:effectLst/>
              </a:rPr>
              <a:t>.NET Framework ASP.NET MVC apps</a:t>
            </a:r>
          </a:p>
          <a:p>
            <a:pPr marL="0" indent="0">
              <a:buNone/>
            </a:pPr>
            <a:r>
              <a:rPr lang="en-GB" sz="1800" dirty="0">
                <a:ln>
                  <a:noFill/>
                </a:ln>
                <a:solidFill>
                  <a:srgbClr val="FAFAFA"/>
                </a:solidFill>
                <a:effectLst/>
              </a:rPr>
              <a:t>.NET Framework console apps</a:t>
            </a:r>
          </a:p>
          <a:p>
            <a:pPr marL="0" indent="0">
              <a:buNone/>
            </a:pPr>
            <a:r>
              <a:rPr lang="en-GB" sz="1800" dirty="0">
                <a:ln>
                  <a:noFill/>
                </a:ln>
                <a:solidFill>
                  <a:srgbClr val="FAFAFA"/>
                </a:solidFill>
                <a:effectLst/>
              </a:rPr>
              <a:t>.NET Framework class libraries</a:t>
            </a:r>
            <a:endParaRPr lang="en-US" dirty="0"/>
          </a:p>
        </p:txBody>
      </p:sp>
      <p:pic>
        <p:nvPicPr>
          <p:cNvPr id="4" name="upgrade-assistant">
            <a:hlinkClick r:id="" action="ppaction://media"/>
            <a:extLst>
              <a:ext uri="{FF2B5EF4-FFF2-40B4-BE49-F238E27FC236}">
                <a16:creationId xmlns:a16="http://schemas.microsoft.com/office/drawing/2014/main" id="{65B641CB-68D3-806E-4AFA-0D424E219C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40252" y="2336006"/>
            <a:ext cx="6094548" cy="3330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28F859-8820-C24A-8F4F-E1D0709CE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7547" y="789781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2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57AE118-4B02-1799-F8E8-8ADB1F8B8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16421" y="2064042"/>
            <a:ext cx="4300344" cy="241558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4155C-3675-E58F-783B-4D0F5A482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3945" y="2064043"/>
            <a:ext cx="2474629" cy="2415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7DCA65-B4B6-76FA-9025-E2C6FF2AF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07" y="2064042"/>
            <a:ext cx="3704591" cy="2415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94D2A1-7829-610C-3B9F-9629BC436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300" y="74215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70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Getting Started:</a:t>
            </a:r>
          </a:p>
          <a:p>
            <a:pPr marL="0" indent="0">
              <a:buNone/>
            </a:pPr>
            <a:r>
              <a:rPr lang="en-US" dirty="0"/>
              <a:t>Add </a:t>
            </a:r>
            <a:r>
              <a:rPr lang="en-US" dirty="0" err="1"/>
              <a:t>BlazorWebView</a:t>
            </a:r>
            <a:r>
              <a:rPr lang="en-US" dirty="0"/>
              <a:t> NuGet Package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Benefits:</a:t>
            </a:r>
          </a:p>
          <a:p>
            <a:pPr marL="0" indent="0">
              <a:buNone/>
            </a:pPr>
            <a:r>
              <a:rPr lang="en-US" dirty="0" err="1"/>
              <a:t>Modernising</a:t>
            </a:r>
            <a:r>
              <a:rPr lang="en-US" dirty="0"/>
              <a:t> Apps, Shared State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Sharing Code and Components</a:t>
            </a:r>
            <a:br>
              <a:rPr lang="en-US" dirty="0"/>
            </a:br>
            <a:r>
              <a:rPr lang="en-US" dirty="0"/>
              <a:t>with Razor Class Libraries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Navigation:</a:t>
            </a:r>
            <a:br>
              <a:rPr lang="en-US" dirty="0"/>
            </a:br>
            <a:r>
              <a:rPr lang="en-US" dirty="0" err="1"/>
              <a:t>Blazor</a:t>
            </a:r>
            <a:r>
              <a:rPr lang="en-US" dirty="0"/>
              <a:t> App tapping into Native Navigation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F6F721A-F52A-ECF2-15C5-77E6AD06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13" y="2064042"/>
            <a:ext cx="5583952" cy="3136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BD5ED4-2D25-4E26-CEE4-CC3666EA3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300" y="74215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48AF0-3BAE-F08E-29EA-EDC5F419C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E0072-F383-D287-F6BE-296479C9C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 Hybrid apps with .NET MAUI</a:t>
            </a:r>
          </a:p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 Hybrid support is built into the .NET Multi-platform App UI (.NET MAUI) framework. .NET MAUI includes the </a:t>
            </a:r>
            <a:r>
              <a:rPr lang="en-US" dirty="0" err="1"/>
              <a:t>BlazorWebView</a:t>
            </a:r>
            <a:r>
              <a:rPr lang="en-US" dirty="0"/>
              <a:t> control that permits rendering Razor components into an embedded Web View. By using .NET MAUI and </a:t>
            </a:r>
            <a:r>
              <a:rPr lang="en-US" dirty="0" err="1"/>
              <a:t>Blazor</a:t>
            </a:r>
            <a:r>
              <a:rPr lang="en-US" dirty="0"/>
              <a:t> together, you can reuse one set of web UI components across mobile, desktop, and web.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 Hybrid apps with WPF and Windows Forms</a:t>
            </a:r>
          </a:p>
          <a:p>
            <a:pPr marL="0" indent="0">
              <a:buNone/>
            </a:pPr>
            <a:r>
              <a:rPr lang="en-US" dirty="0" err="1"/>
              <a:t>Blazor</a:t>
            </a:r>
            <a:r>
              <a:rPr lang="en-US" dirty="0"/>
              <a:t> Hybrid apps can be built with Windows Presentation Foundation (WPF) and Windows Forms. </a:t>
            </a:r>
            <a:r>
              <a:rPr lang="en-US" dirty="0" err="1"/>
              <a:t>Blazor</a:t>
            </a:r>
            <a:r>
              <a:rPr lang="en-US" dirty="0"/>
              <a:t> provides </a:t>
            </a:r>
            <a:r>
              <a:rPr lang="en-US" dirty="0" err="1"/>
              <a:t>BlazorWebView</a:t>
            </a:r>
            <a:r>
              <a:rPr lang="en-US" dirty="0"/>
              <a:t> controls for both of these frameworks. Razor components run natively in the Windows desktop and render to an embedded Web View. Using </a:t>
            </a:r>
            <a:r>
              <a:rPr lang="en-US" dirty="0" err="1"/>
              <a:t>Blazor</a:t>
            </a:r>
            <a:r>
              <a:rPr lang="en-US" dirty="0"/>
              <a:t> in WPF and Windows Forms enables you to add new UI to your existing Windows desktop apps that can be reused across platforms with .NET MAUI or on the web.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913819-8999-7FA8-0AF2-C2F760CAC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0" y="742156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8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1367</Words>
  <Application>Microsoft Office PowerPoint</Application>
  <PresentationFormat>Widescreen</PresentationFormat>
  <Paragraphs>152</Paragraphs>
  <Slides>29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Open Sans</vt:lpstr>
      <vt:lpstr>Open Sans Light</vt:lpstr>
      <vt:lpstr>Office Theme</vt:lpstr>
      <vt:lpstr>PowerPoint Presentation</vt:lpstr>
      <vt:lpstr>Windows Apps</vt:lpstr>
      <vt:lpstr>Windows Apps</vt:lpstr>
      <vt:lpstr>Every app can upgrade to the latest .NET</vt:lpstr>
      <vt:lpstr>The Windows App SDK</vt:lpstr>
      <vt:lpstr>.NET Upgrade Assistant</vt:lpstr>
      <vt:lpstr>Blazor Hybrid apps</vt:lpstr>
      <vt:lpstr>Blazor Hybrid apps</vt:lpstr>
      <vt:lpstr>Blazor Hybrid apps</vt:lpstr>
      <vt:lpstr>Blazor Hybrid apps with .NET MAUI</vt:lpstr>
      <vt:lpstr>Blazor Hybrid apps with WinForms</vt:lpstr>
      <vt:lpstr>Blazor Hybrid apps with WPF</vt:lpstr>
      <vt:lpstr>Blazor Hybrid apps - Effective Navigation</vt:lpstr>
      <vt:lpstr>Blazor Hybrid apps - Effective Navigation</vt:lpstr>
      <vt:lpstr>Blazor Hybrid apps</vt:lpstr>
      <vt:lpstr>WinUI 3</vt:lpstr>
      <vt:lpstr>WinUI 3</vt:lpstr>
      <vt:lpstr>WinUI 3</vt:lpstr>
      <vt:lpstr>WinUI 3</vt:lpstr>
      <vt:lpstr>Uno Platform</vt:lpstr>
      <vt:lpstr>Uno Platform - Uno Gallery</vt:lpstr>
      <vt:lpstr>Uno Platform - Uno Playground</vt:lpstr>
      <vt:lpstr>Uno Platform for Figma</vt:lpstr>
      <vt:lpstr>Uno Platform</vt:lpstr>
      <vt:lpstr>Avalonia UI</vt:lpstr>
      <vt:lpstr>Avalonia UI - Avalonia Play</vt:lpstr>
      <vt:lpstr>Avalonia UI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 Dickey (Kforce)</dc:creator>
  <cp:lastModifiedBy>Mike Irving</cp:lastModifiedBy>
  <cp:revision>30</cp:revision>
  <dcterms:created xsi:type="dcterms:W3CDTF">2022-10-11T15:09:05Z</dcterms:created>
  <dcterms:modified xsi:type="dcterms:W3CDTF">2022-11-21T17:07:26Z</dcterms:modified>
</cp:coreProperties>
</file>